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90" r:id="rId11"/>
    <p:sldId id="291" r:id="rId12"/>
    <p:sldId id="292" r:id="rId13"/>
    <p:sldId id="264" r:id="rId14"/>
    <p:sldId id="293" r:id="rId15"/>
    <p:sldId id="267" r:id="rId16"/>
    <p:sldId id="268" r:id="rId17"/>
    <p:sldId id="269" r:id="rId18"/>
    <p:sldId id="270" r:id="rId19"/>
    <p:sldId id="294" r:id="rId20"/>
    <p:sldId id="272" r:id="rId21"/>
    <p:sldId id="271" r:id="rId22"/>
    <p:sldId id="273" r:id="rId23"/>
    <p:sldId id="274" r:id="rId24"/>
    <p:sldId id="275" r:id="rId25"/>
    <p:sldId id="295" r:id="rId26"/>
    <p:sldId id="296" r:id="rId27"/>
    <p:sldId id="297" r:id="rId28"/>
    <p:sldId id="305" r:id="rId29"/>
    <p:sldId id="279" r:id="rId30"/>
    <p:sldId id="280" r:id="rId31"/>
    <p:sldId id="281" r:id="rId32"/>
    <p:sldId id="302" r:id="rId33"/>
    <p:sldId id="298" r:id="rId34"/>
    <p:sldId id="299" r:id="rId35"/>
    <p:sldId id="306" r:id="rId36"/>
    <p:sldId id="300" r:id="rId37"/>
    <p:sldId id="282" r:id="rId38"/>
    <p:sldId id="283" r:id="rId39"/>
    <p:sldId id="301" r:id="rId40"/>
    <p:sldId id="303" r:id="rId41"/>
    <p:sldId id="304" r:id="rId42"/>
    <p:sldId id="286" r:id="rId43"/>
    <p:sldId id="287" r:id="rId44"/>
    <p:sldId id="288" r:id="rId45"/>
    <p:sldId id="289" r:id="rId46"/>
  </p:sldIdLst>
  <p:sldSz cx="12192000" cy="6858000"/>
  <p:notesSz cx="6858000" cy="9144000"/>
  <p:embeddedFontLst>
    <p:embeddedFont>
      <p:font typeface="Bookman Old Style" panose="02050604050505020204" pitchFamily="18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Montserrat Light" panose="00000400000000000000" pitchFamily="2" charset="0"/>
      <p:regular r:id="rId56"/>
      <p:bold r:id="rId57"/>
      <p:italic r:id="rId58"/>
      <p:boldItalic r:id="rId59"/>
    </p:embeddedFont>
    <p:embeddedFont>
      <p:font typeface="Roboto Mono" panose="020B0604020202020204" charset="0"/>
      <p:regular r:id="rId60"/>
      <p:bold r:id="rId61"/>
      <p:italic r:id="rId62"/>
      <p:boldItalic r:id="rId63"/>
    </p:embeddedFont>
    <p:embeddedFont>
      <p:font typeface="Roboto Mono Light" panose="020B0604020202020204" charset="0"/>
      <p:regular r:id="rId64"/>
      <p:bold r:id="rId65"/>
      <p:italic r:id="rId66"/>
      <p:boldItalic r:id="rId67"/>
    </p:embeddedFont>
    <p:embeddedFont>
      <p:font typeface="Roboto Mono Medium" panose="020B0604020202020204" charset="0"/>
      <p:regular r:id="rId68"/>
      <p:bold r:id="rId69"/>
      <p:italic r:id="rId70"/>
      <p:boldItalic r:id="rId71"/>
    </p:embeddedFont>
    <p:embeddedFont>
      <p:font typeface="Sora" panose="020B0604020202020204" charset="0"/>
      <p:regular r:id="rId72"/>
      <p:bold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FD9A74C-291E-4AED-8772-9B67B292C14F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  <p14:section name="1. Descriptive Statistics" id="{8AE63ACB-F863-4F34-B4DF-3C38FC0417F1}">
          <p14:sldIdLst>
            <p14:sldId id="262"/>
            <p14:sldId id="263"/>
            <p14:sldId id="290"/>
            <p14:sldId id="291"/>
            <p14:sldId id="292"/>
            <p14:sldId id="264"/>
            <p14:sldId id="293"/>
            <p14:sldId id="267"/>
          </p14:sldIdLst>
        </p14:section>
        <p14:section name="2. Categorical Variables" id="{F6C31810-B1AA-446B-94FF-C30E47A22731}">
          <p14:sldIdLst>
            <p14:sldId id="268"/>
            <p14:sldId id="269"/>
            <p14:sldId id="270"/>
            <p14:sldId id="294"/>
            <p14:sldId id="272"/>
            <p14:sldId id="271"/>
            <p14:sldId id="273"/>
          </p14:sldIdLst>
        </p14:section>
        <p14:section name="3. Continuous Variables" id="{FA3F6EEA-9634-4B29-BBEC-F2535F9B2F2D}">
          <p14:sldIdLst>
            <p14:sldId id="274"/>
            <p14:sldId id="275"/>
            <p14:sldId id="295"/>
            <p14:sldId id="296"/>
            <p14:sldId id="297"/>
            <p14:sldId id="305"/>
            <p14:sldId id="279"/>
          </p14:sldIdLst>
        </p14:section>
        <p14:section name="Correlation" id="{8E97AC21-EA24-4C2E-8E2B-340CEAB34600}">
          <p14:sldIdLst>
            <p14:sldId id="280"/>
            <p14:sldId id="281"/>
            <p14:sldId id="302"/>
            <p14:sldId id="298"/>
            <p14:sldId id="299"/>
            <p14:sldId id="306"/>
            <p14:sldId id="300"/>
          </p14:sldIdLst>
        </p14:section>
        <p14:section name="5. Hypothesis Testing" id="{9B31DC9B-7199-4619-BD6F-7D0881E9ACE8}">
          <p14:sldIdLst>
            <p14:sldId id="282"/>
            <p14:sldId id="283"/>
            <p14:sldId id="301"/>
            <p14:sldId id="303"/>
            <p14:sldId id="304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594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9252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691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3066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141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d2f6649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1" name="Google Shape;291;g142ad2f664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128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4559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8083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74443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2131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953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17266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027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85540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1321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41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81848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308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526390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652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2400" b="0" i="0" u="none" strike="noStrike" cap="none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Analisa </a:t>
              </a:r>
              <a:r>
                <a:rPr lang="en-US" sz="2400" b="0" i="0" u="none" strike="noStrike" cap="none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Faktor-Faktor</a:t>
              </a:r>
              <a:r>
                <a:rPr lang="en-US" sz="2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yang </a:t>
              </a:r>
              <a:r>
                <a:rPr lang="en-US" sz="2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Berhubungan</a:t>
              </a:r>
              <a:r>
                <a:rPr lang="en-US" sz="2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dengan</a:t>
              </a:r>
              <a:r>
                <a:rPr lang="en-US" sz="2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2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Tagihan</a:t>
              </a:r>
              <a:r>
                <a:rPr lang="en-US" sz="2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Kesehatan Pada </a:t>
              </a:r>
              <a:r>
                <a:rPr lang="en-US" sz="2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Pengguna</a:t>
              </a:r>
              <a:r>
                <a:rPr lang="en-US" sz="2400" dirty="0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 </a:t>
              </a:r>
              <a:r>
                <a:rPr lang="en-US" sz="2400" dirty="0" err="1">
                  <a:solidFill>
                    <a:srgbClr val="FFFFFF"/>
                  </a:solidFill>
                  <a:latin typeface="Sora"/>
                  <a:cs typeface="Sora"/>
                  <a:sym typeface="Sora"/>
                </a:rPr>
                <a:t>Asuransi</a:t>
              </a:r>
              <a:endParaRPr sz="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>
            <a:extLst>
              <a:ext uri="{FF2B5EF4-FFF2-40B4-BE49-F238E27FC236}">
                <a16:creationId xmlns:a16="http://schemas.microsoft.com/office/drawing/2014/main" id="{ED484598-5DD5-0FA9-A5CA-968306269C3D}"/>
              </a:ext>
            </a:extLst>
          </p:cNvPr>
          <p:cNvSpPr txBox="1"/>
          <p:nvPr/>
        </p:nvSpPr>
        <p:spPr>
          <a:xfrm>
            <a:off x="1352089" y="4689913"/>
            <a:ext cx="94878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Oleh: Ni Putu Budi </a:t>
            </a:r>
            <a:r>
              <a:rPr lang="en-US" sz="1800" b="0" i="0" u="none" strike="noStrike" cap="none" dirty="0" err="1">
                <a:solidFill>
                  <a:srgbClr val="FFFFFF"/>
                </a:solidFill>
                <a:latin typeface="Sora"/>
                <a:cs typeface="Sora"/>
                <a:sym typeface="Sora"/>
              </a:rPr>
              <a:t>Setianingsih</a:t>
            </a:r>
            <a:endParaRPr lang="en-US" sz="1800" b="0" i="0" u="none" strike="noStrike" cap="none" dirty="0">
              <a:solidFill>
                <a:srgbClr val="FFFFFF"/>
              </a:solidFill>
              <a:latin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Program</a:t>
            </a:r>
            <a:r>
              <a:rPr lang="en-US" sz="180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: Data Science Batch 9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4. 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Berapa</a:t>
            </a:r>
            <a:r>
              <a:rPr lang="en-US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 rata 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rata</a:t>
            </a:r>
            <a:r>
              <a:rPr lang="en-US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nilai</a:t>
            </a:r>
            <a:r>
              <a:rPr lang="en-US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?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Rata-rata BMI dari pengguna asuransi yang merokok adalah 30,71.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1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9. BMI mana yang lebih tinggi, seseorang laki-laki atau perempuan?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b="1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b="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FF5DD-DF37-F2CF-104F-9BDF72BB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9" y="3429000"/>
            <a:ext cx="4134427" cy="29722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887BA-68ED-B862-BB68-2A3D56AD4C35}"/>
              </a:ext>
            </a:extLst>
          </p:cNvPr>
          <p:cNvSpPr txBox="1"/>
          <p:nvPr/>
        </p:nvSpPr>
        <p:spPr>
          <a:xfrm>
            <a:off x="5164110" y="3429000"/>
            <a:ext cx="6093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Median/n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ilai tengah maupun rata-rata BMI dari pengguna laki-laki sedikit lebih tinggi daripada pengguna perempuan. 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1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BMI pengguna laki-laki = 30,94 dan rata-rata BMI pengguna perempuan = 30,38.</a:t>
            </a:r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992674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BMI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nn-NO" sz="2000" dirty="0">
                <a:solidFill>
                  <a:schemeClr val="tx1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10. BMI mana yang lebih tinggi, seseorang perokok atau non perokok?</a:t>
            </a:r>
            <a:endParaRPr lang="pt-BR" sz="2000" b="0" i="0" dirty="0">
              <a:solidFill>
                <a:schemeClr val="tx1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887BA-68ED-B862-BB68-2A3D56AD4C35}"/>
              </a:ext>
            </a:extLst>
          </p:cNvPr>
          <p:cNvSpPr txBox="1"/>
          <p:nvPr/>
        </p:nvSpPr>
        <p:spPr>
          <a:xfrm>
            <a:off x="4981733" y="2411303"/>
            <a:ext cx="6093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Median/n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ilai tengah maupun rata-rata BMI dari pengguna perokok sedikit lebih tinggi daripada pengguna non perokok.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1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BMI pengguna perokok = 30,71 dan rata-rata BMI pengguna non perokok = 30,65.</a:t>
            </a:r>
          </a:p>
          <a:p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82365-F188-6327-532D-5130B5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9" y="2292221"/>
            <a:ext cx="4201111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7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Mean of Charges </a:t>
            </a:r>
            <a:endParaRPr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7. Mana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5.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variansi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data charges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DE708-EDDB-48CB-9149-53655810D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60" y="2411303"/>
            <a:ext cx="5077662" cy="3296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DDB790-4F66-A913-7838-493D00C2549C}"/>
              </a:ext>
            </a:extLst>
          </p:cNvPr>
          <p:cNvSpPr txBox="1"/>
          <p:nvPr/>
        </p:nvSpPr>
        <p:spPr>
          <a:xfrm>
            <a:off x="5396460" y="2411303"/>
            <a:ext cx="61434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Median/n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ilai tengah maupun rata-rata dan variansi tagihan kesehatan perokok lebih tinggi daripada non perokok.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1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tagihan perokok = 32.050 USD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tagihan non perokok = 8.434 USD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Std. dev. tagihan perokok = 11.541 USD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Std. dev. tagihan non perokok = 5.993 USD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Charges 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8. Mana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25?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DDB790-4F66-A913-7838-493D00C2549C}"/>
              </a:ext>
            </a:extLst>
          </p:cNvPr>
          <p:cNvSpPr txBox="1"/>
          <p:nvPr/>
        </p:nvSpPr>
        <p:spPr>
          <a:xfrm>
            <a:off x="5164763" y="2721128"/>
            <a:ext cx="66256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Pada pengguna asuransi dengan BMI di atas 25, median/n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ilai tengah maupun rata-rata dan variansi tagihan kesehatan perokok lebih tinggi daripada non perokok.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1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Untuk pengguna asuransi dengan BMI di atas 25:</a:t>
            </a:r>
            <a:endParaRPr lang="pt-BR" sz="200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tagihan perokok = 35.116 USD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tagihan non perokok = 8.629 USD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C2878-DB26-4328-231F-EE660D58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9" y="2721127"/>
            <a:ext cx="4850755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1.338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38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30 kg/m2.</a:t>
            </a:r>
          </a:p>
          <a:p>
            <a:pPr marL="101600" lvl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Rata-rata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Begitu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juga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&gt; 25, rata-rata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sebaran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pt-BR" sz="2000" dirty="0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Rata-rata tagihan perokok sebesar 32.050 USD dengan simpangan baku 11.541 USD. Sementara rata-rata tagihan non perokok hanya 8.434 USD dengan simpangan baku 5.993 USD.</a:t>
            </a: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pada boxplot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terlihat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dan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pencilan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ID" sz="2000" i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outlier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). </a:t>
            </a: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smokers and non smokers</a:t>
            </a:r>
            <a:endParaRPr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332240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4. Mana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50F3A-73BE-083C-15E1-ACAF8FAB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3" y="2293689"/>
            <a:ext cx="4973146" cy="33725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B9FF67-0C2F-167B-C420-032D68492B93}"/>
              </a:ext>
            </a:extLst>
          </p:cNvPr>
          <p:cNvSpPr txBox="1"/>
          <p:nvPr/>
        </p:nvSpPr>
        <p:spPr>
          <a:xfrm>
            <a:off x="6238979" y="2721128"/>
            <a:ext cx="5551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Proporsi non perokok lebih tinggi daripada perokok.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Sekitar 80% dari data pengguna asuransi adalah non perokok.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Sisanya, 20% adalah perokok.</a:t>
            </a:r>
            <a:endParaRPr lang="pt-BR" sz="2000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users in each region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304530" y="1490790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3.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Apakah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region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orang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C4CFC-FE53-A200-CEE2-26977929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87" y="2415726"/>
            <a:ext cx="5005856" cy="325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2C72E-C5BE-0D9E-BB7D-F0001B58E726}"/>
              </a:ext>
            </a:extLst>
          </p:cNvPr>
          <p:cNvSpPr txBox="1"/>
          <p:nvPr/>
        </p:nvSpPr>
        <p:spPr>
          <a:xfrm>
            <a:off x="6238979" y="2721128"/>
            <a:ext cx="5551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Proporsi pengguna asuransi di tiap region tidak sama. Pengguna asuransi di wilayah </a:t>
            </a:r>
            <a:r>
              <a:rPr lang="pt-BR" sz="2000" b="1" i="1" dirty="0">
                <a:latin typeface="Sora" panose="020B0604020202020204" charset="0"/>
                <a:cs typeface="Sora" panose="020B0604020202020204" charset="0"/>
              </a:rPr>
              <a:t>South East</a:t>
            </a: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 lebih banyak dibandingkan wilayah lainnya.</a:t>
            </a:r>
            <a:endParaRPr lang="pt-BR" sz="2000" dirty="0"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Proporsion</a:t>
            </a:r>
            <a:r>
              <a:rPr lang="en-US" dirty="0"/>
              <a:t> of smokers by gender </a:t>
            </a:r>
            <a:endParaRPr dirty="0"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290394" y="1570520"/>
            <a:ext cx="11512664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pt-BR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5. Berapa peluang seseorang tersebut adalah perempuan diketahui dia adalah perokok?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 seseorang tersebut adalah perempuan diketahui dia adalah perokok adalah 0,42.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pt-BR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6.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tersebut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 seseorang tersebut adalah laki-laki diketahui dia adalah perokok adalah 0,58.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55C70-FACC-24DE-ED42-5D8DAFAB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96" y="4125025"/>
            <a:ext cx="2271131" cy="125256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80AC3C-31C8-45A2-5AA5-FA48744CB238}"/>
              </a:ext>
            </a:extLst>
          </p:cNvPr>
          <p:cNvSpPr/>
          <p:nvPr/>
        </p:nvSpPr>
        <p:spPr>
          <a:xfrm>
            <a:off x="2105891" y="4017016"/>
            <a:ext cx="595746" cy="1468582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232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95250" y="36512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Charges by gender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395250" y="1490789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Gender mana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771A4-27DE-FA86-202C-5B76EB17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5" y="2234592"/>
            <a:ext cx="4667901" cy="376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5256FB-1770-2EA0-0682-397354F5A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817" y="3168495"/>
            <a:ext cx="4582164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FB303-3B7A-5E43-6491-A8151213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365" y="2172935"/>
            <a:ext cx="2943636" cy="933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Descriptive Statistic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Categorical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Continuous Variables Analysis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Variables Correlation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Hypothesis Testing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Conclusion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Distribution in each region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333495" y="1584375"/>
            <a:ext cx="114015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it-IT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2. Distribusi peluang tagihan di tiap-tiap region.</a:t>
            </a: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4E36A8-B324-926D-75CA-8CDA0A12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23" y="2256150"/>
            <a:ext cx="4686954" cy="37247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ad2f6649_0_10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294" name="Google Shape;294;g142ad2f6649_0_109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Dalam sample ini, 79,52% pengguna asuransi adalan non perokok, dan sisanya 20,48% adalah perokok. Sementara 58% dari perokok adalah laki-laki, dan sisanya 42% dari perokok adalah perempuan.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tagihan kesehatan pengguna laki-laki sedikit lebih tinggi daripada pengguna perempuan. Didukung dengan sebaran data tagihan yang lebih tinggi pada pengguna laki-laki, berdasarkan </a:t>
            </a:r>
            <a:r>
              <a:rPr lang="pt-BR" sz="2000" i="1" dirty="0">
                <a:latin typeface="Sora" panose="020B0604020202020204" charset="0"/>
                <a:cs typeface="Sora" panose="020B0604020202020204" charset="0"/>
              </a:rPr>
              <a:t>sample range</a:t>
            </a: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pt-BR" sz="2000" i="1" dirty="0">
                <a:latin typeface="Sora" panose="020B0604020202020204" charset="0"/>
                <a:cs typeface="Sora" panose="020B0604020202020204" charset="0"/>
              </a:rPr>
              <a:t>interquartile range </a:t>
            </a: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pada boxplot</a:t>
            </a:r>
            <a:r>
              <a:rPr lang="pt-BR" sz="2000" i="1" dirty="0">
                <a:latin typeface="Sora" panose="020B0604020202020204" charset="0"/>
                <a:cs typeface="Sora" panose="020B0604020202020204" charset="0"/>
              </a:rPr>
              <a:t>. 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i="1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Namun perlu diperhatikan juga pada boxplot tagihan berdasarkan jenis kelamin, baik laki-laki maupun perempuan memiliki data pencilan (</a:t>
            </a:r>
            <a:r>
              <a:rPr lang="pt-BR" sz="2000" i="1" dirty="0">
                <a:latin typeface="Sora" panose="020B0604020202020204" charset="0"/>
                <a:cs typeface="Sora" panose="020B0604020202020204" charset="0"/>
              </a:rPr>
              <a:t>outlier</a:t>
            </a: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). Hal ini juga terlihat pada plot distribusi peluang tagihan, yang mana terdapat 2 puncak dengan kemiringan ke kiri. Jika dilihat dari nilai tengah/median, tagihan kesehatan perempuan justru sedikit lebih tinggi dibandingkan tagihan kesehatan laki-laki. 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Pengujian hipotesis di bagian akhir nanti dapat membuktikan bahwa tagihan kesehatan laki-laki lebih tinggi daripada perempuan.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/>
              <a:t>Probability of someone has high charges given he’s a smoker</a:t>
            </a:r>
            <a:endParaRPr sz="280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3.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acak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kesehatannya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0,93.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DDF06-F3F1-C3BA-8FD0-B065B066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3" y="3185186"/>
            <a:ext cx="3332300" cy="12496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by BMI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4" y="1584375"/>
            <a:ext cx="1140150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4. Mana yang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ID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	a.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16.7k,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	b.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bawah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0,21.</a:t>
            </a: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kejadian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0,04.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7D237C-F94B-3A07-DE7D-E15ABF5B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8" y="4446657"/>
            <a:ext cx="3817914" cy="1240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2240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by smoker status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4" y="1584375"/>
            <a:ext cx="11401501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5. Mana yang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endParaRPr lang="en-ID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	a.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16.7k,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endParaRPr lang="en-ID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	b.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indent="11113">
              <a:buClr>
                <a:srgbClr val="103864"/>
              </a:buClr>
              <a:buSzPts val="2000"/>
            </a:pP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a.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0,78.</a:t>
            </a: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kejadian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0,06.</a:t>
            </a: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lvl="0" indent="1111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a.						b.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B0B2C-1035-0851-DDD3-02E1F17B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826" y="4682789"/>
            <a:ext cx="3506896" cy="1181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867DE-D7C3-9E6D-392B-05E1A123D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419" y="4655334"/>
            <a:ext cx="3846253" cy="1235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046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smoker has high charges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4" y="1584375"/>
            <a:ext cx="1140150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2.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terjadi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16.7k.</a:t>
            </a:r>
          </a:p>
          <a:p>
            <a:pPr marL="449263" lvl="0" indent="-347663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indent="11113">
              <a:buClr>
                <a:srgbClr val="103864"/>
              </a:buClr>
              <a:buSzPts val="2000"/>
            </a:pP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0,78.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B0B2C-1035-0851-DDD3-02E1F17B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94" y="3642450"/>
            <a:ext cx="4315703" cy="1454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26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charges by BMI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4" y="1584375"/>
            <a:ext cx="1140150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1.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Mencari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bawah</a:t>
            </a:r>
            <a:r>
              <a:rPr lang="en-ID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16.7k.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ID"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90488" indent="11113">
              <a:buClr>
                <a:srgbClr val="103864"/>
              </a:buClr>
              <a:buSzPts val="2000"/>
            </a:pP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bawah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ID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ID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0,60.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26F20-BC65-FD5B-6764-DCCF5BA8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73" y="3612471"/>
            <a:ext cx="4476992" cy="14542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606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Sebanyak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93%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Pada sample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pun, 78%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Sedangkan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6%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meskipun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mereka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Kesimpulan: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25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relatif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0,21.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peluangnya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bawah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16.700 USD pun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0,60.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dilakukan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analisa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pengujian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bagian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selanjutnya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scatter plot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360363" lvl="0" indent="-360363" algn="l" rtl="0"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semua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sample.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7E52B-6576-0DC5-AA3E-A154D3CAC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5" y="2659957"/>
            <a:ext cx="5059843" cy="3291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59CABA-FE15-B468-F7EB-DDDA1573B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18408"/>
            <a:ext cx="2796495" cy="11522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Menguji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tabel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kontingensi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Chi-squared Test of Independence,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p-value = 0,098.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sample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DF037-AE6A-923A-2AE1-5A87CB9F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4" y="2436789"/>
            <a:ext cx="3846253" cy="1235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209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scatter plot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c.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B88AD-EB70-88BE-AC7C-DFE4A6C4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93" y="2675553"/>
            <a:ext cx="7511935" cy="3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70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scatter plot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melihat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d.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F930D-2710-5CDD-3B29-47A27B55E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426" y="2736699"/>
            <a:ext cx="7141796" cy="3379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E01BC0-39D2-8B6F-86D8-A3EB9C2E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64" y="2961926"/>
            <a:ext cx="1981477" cy="819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7514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e.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Menguji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tabel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kontingensi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berikut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Chi-squared Test of Independence,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diperoleh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p-value =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1,39×10</a:t>
            </a:r>
            <a:r>
              <a:rPr lang="en-US" sz="2000" b="1" baseline="30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-184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sederhana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terdapat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22DED-837E-B1FA-FB97-CBA60E14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56" y="2436789"/>
            <a:ext cx="3961130" cy="1325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236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Analysis</a:t>
            </a:r>
            <a:endParaRPr/>
          </a:p>
        </p:txBody>
      </p:sp>
      <p:sp>
        <p:nvSpPr>
          <p:cNvPr id="330" name="Google Shape;330;g142ad2f6649_0_124"/>
          <p:cNvSpPr txBox="1"/>
          <p:nvPr/>
        </p:nvSpPr>
        <p:spPr>
          <a:xfrm>
            <a:off x="401543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relatif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terhadap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sample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Pearson 0,198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Chi-squared yang 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pada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kelompok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terlihat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pada scatter plot.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Dibuktikan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koefisien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Pearson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mendekati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+1,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0,806.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Sebagai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tambahan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hasil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independensi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Chi-squared juga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hubungan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status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Sampai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analisa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membangun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70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Smoker’s charges are higher than non smoker’s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lang="en-US" sz="2000" u="sng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= 0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 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 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			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 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Times New Roman" panose="02020603050405020304" pitchFamily="18" charset="0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perokok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dan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non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perokok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 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Uji Z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Z = 46,66 dan p-value = 0,0.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dan p-value &lt; alpha,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Kesimpulan: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Someone with BMI &gt; 25 has higher charges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lang="en-US" sz="2000" u="sng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= 0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 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 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			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 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Times New Roman" panose="02020603050405020304" pitchFamily="18" charset="0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atas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25, dan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bawah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Uji Z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(BMI &gt; 25 dan BMI &lt; 25)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Z = 4,32 dan p-value = 7,8×10</a:t>
            </a:r>
            <a:r>
              <a:rPr lang="en-US" sz="2000" b="1" baseline="30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-6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dan p-value &lt; alpha,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Kesimpulan: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atas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tinggi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daripada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bawah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498746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Male’s BMI is not different from female’s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lang="en-US" sz="2000" u="sng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= 0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 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			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Times New Roman" panose="02020603050405020304" pitchFamily="18" charset="0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BMI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laki-laki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dan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BMI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perempuan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Uji Z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BMI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Z = 1,69 dan p-value = 0,089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dan p-value 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ymbol" panose="05050102010706020507" pitchFamily="18" charset="2"/>
              </a:rPr>
              <a:t>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gagal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Kesimpulan: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statistik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sample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belum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adanya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BMI pada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Secara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sederhana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rata-rata BMI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lang="en-US" sz="2000" b="1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08223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Karakteristik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beragam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menentukan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sesuai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level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Male’s charges is higher than female’s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u="sng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lang="en-US" sz="2000" u="sng" dirty="0">
              <a:solidFill>
                <a:schemeClr val="tx1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sz="2000" dirty="0" err="1">
                <a:solidFill>
                  <a:schemeClr val="tx1"/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H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= 0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 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				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H</a:t>
            </a:r>
            <a:r>
              <a:rPr lang="en-US" sz="2000" baseline="-25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1 </a:t>
            </a:r>
            <a:r>
              <a:rPr lang="en-US" sz="2000" dirty="0">
                <a:solidFill>
                  <a:schemeClr val="tx1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 -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lang="en-US" sz="2000" kern="12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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0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ookman Old Style" panose="02050604050505020204" pitchFamily="18" charset="0"/>
              <a:ea typeface="+mn-ea"/>
              <a:cs typeface="Times New Roman" panose="02020603050405020304" pitchFamily="18" charset="0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sz="2000" kern="1200" baseline="-25000" dirty="0">
                <a:solidFill>
                  <a:schemeClr val="tx1"/>
                </a:solidFill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laki-laki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dan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0" lang="en-US" sz="2000" b="0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adalah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perempuan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Uji Z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dua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menghasilkan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Z = 2,097 dan p-value = 0,018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 = 0,05, dan p-value 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ymbol" panose="05050102010706020507" pitchFamily="18" charset="2"/>
              </a:rPr>
              <a:t>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kumimoji="0" lang="en-US" sz="2000" b="1" i="0" u="none" strike="noStrike" kern="1200" cap="none" spc="0" normalizeH="0" baseline="-25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okman Old Style" panose="020506040505050202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ditolak</a:t>
            </a: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>
              <a:buClr>
                <a:srgbClr val="103864"/>
              </a:buClr>
              <a:buSzPts val="2000"/>
            </a:pPr>
            <a:r>
              <a:rPr lang="en-US" sz="20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Kesimpulan: 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b="1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laki-laki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tinggi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daripada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perempuan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  <a:endParaRPr sz="2000" b="1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16050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Conclusion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01515" y="1584375"/>
            <a:ext cx="11388900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Status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berhubungan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dihasilkan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juga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  <a:latin typeface="Sora"/>
              <a:ea typeface="Sora"/>
              <a:cs typeface="Sora"/>
              <a:sym typeface="Sora"/>
            </a:endParaRPr>
          </a:p>
          <a:p>
            <a:pPr marL="558800" indent="-457200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Meskipun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BMI dan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seorang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berkorelasi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relatif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dalam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sample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uji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membuktikan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chemeClr val="tx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atas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tinggi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daripada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di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bawah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25.</a:t>
            </a:r>
          </a:p>
          <a:p>
            <a:pPr marL="558800" indent="-457200">
              <a:buClr>
                <a:srgbClr val="103864"/>
              </a:buClr>
              <a:buSzPts val="2000"/>
              <a:buFont typeface="+mj-lt"/>
              <a:buAutoNum type="arabicPeriod"/>
            </a:pPr>
            <a:endParaRPr lang="en-US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L="558800" indent="-457200">
              <a:buClr>
                <a:srgbClr val="103864"/>
              </a:buClr>
              <a:buSzPts val="2000"/>
              <a:buFont typeface="+mj-lt"/>
              <a:buAutoNum type="arabicPeriod"/>
            </a:pP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BMI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laki-laki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dan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perempuan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tidak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berbeda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berdasarkan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uji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hipotesis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namun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rata-rata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laki-laki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terbukti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tinggi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daripada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perempuan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sample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ini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</a:p>
          <a:p>
            <a:pPr marL="558800" indent="-457200">
              <a:buClr>
                <a:srgbClr val="103864"/>
              </a:buClr>
              <a:buSzPts val="2000"/>
              <a:buFont typeface="+mj-lt"/>
              <a:buAutoNum type="arabicPeriod"/>
            </a:pPr>
            <a:endParaRPr lang="en-US" sz="16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Perusahaan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sebaiknya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menyesuaikan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premi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berdasarkan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status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merokok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kategori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dan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jenis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kelamin</a:t>
            </a:r>
            <a:r>
              <a: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b="1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Namun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diperlukan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dan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pengujian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lanjut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untuk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membuktikan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pengaruh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masing-masing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atau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ketiga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variabel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tersebut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terhadap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besarnya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mempertimbangkan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adanya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confounding variable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maupun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lurking variable 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16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korelasi</a:t>
            </a:r>
            <a:r>
              <a:rPr lang="en-US" sz="1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+mj-lt"/>
              <a:buAutoNum type="arabicPeriod"/>
            </a:pPr>
            <a:endParaRPr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401515" y="1584375"/>
            <a:ext cx="11388900" cy="594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Diperlukan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dan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pengujian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lebih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lanjut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untuk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membuktikan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kesimpulan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dari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hasil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ini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mempertimbangkan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adanya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confounding variable 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yang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mempengaruhi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korelasi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terhadap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atau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adanya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lurking variable 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yang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berkorelasi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terhadap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namun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belum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termasuk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</a:p>
          <a:p>
            <a:pPr marL="101600">
              <a:buClr>
                <a:srgbClr val="103864"/>
              </a:buClr>
              <a:buSzPts val="2000"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Rekomendasi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untuk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melanjutkan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pemodelan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misalnya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regresi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termasuk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melakukan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estimasi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dan uji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signifikansi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parameter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model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regresi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model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terbaik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perusahaan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dapat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menyesuaikan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atau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memprediksi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premi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setiap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pengguna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asuransi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berdasarkan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variabel-variabel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yang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berpengaruh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terhadap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besarnya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kern="1200" dirty="0">
              <a:solidFill>
                <a:schemeClr val="tx1">
                  <a:lumMod val="85000"/>
                  <a:lumOff val="15000"/>
                </a:schemeClr>
              </a:solidFill>
              <a:latin typeface="Sora" panose="020B0604020202020204" charset="0"/>
              <a:ea typeface="+mn-ea"/>
              <a:cs typeface="Sora" panose="020B0604020202020204" charset="0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Terdapat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data outlier pada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variabel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BMI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maupun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tagihan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kesehatan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. Analyst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perlu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berdiskusi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dengan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user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untuk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mengonfirmasi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perlakuan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terhadap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outlier.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analisa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ini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, outlier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tetap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termasuk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di </a:t>
            </a:r>
            <a:r>
              <a:rPr lang="en-US" sz="20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dalam</a:t>
            </a:r>
            <a:r>
              <a:rPr lang="en-US" sz="20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ra" panose="020B0604020202020204" charset="0"/>
                <a:ea typeface="+mn-ea"/>
                <a:cs typeface="Sora" panose="020B0604020202020204" charset="0"/>
                <a:sym typeface="Sora"/>
              </a:rPr>
              <a:t> sample.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Bhattacharyya, G. K. &amp; Johnson, R. A. (2019). Statistics Principles and Methods.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personal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1.338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variabel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6A214-2D34-D0B2-F46B-6A3EC61B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6" y="2506778"/>
            <a:ext cx="6811326" cy="3553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ED11A-2068-9814-8DD2-E8EF3DC62AE3}"/>
              </a:ext>
            </a:extLst>
          </p:cNvPr>
          <p:cNvSpPr txBox="1"/>
          <p:nvPr/>
        </p:nvSpPr>
        <p:spPr>
          <a:xfrm>
            <a:off x="7893043" y="2476798"/>
            <a:ext cx="3490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Age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Sex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nominal.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Children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ordinal.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Status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Smoker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nominal.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Wilayah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Region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nominal.</a:t>
            </a:r>
          </a:p>
          <a:p>
            <a:pPr marL="800100" lvl="2" indent="-457200">
              <a:buClr>
                <a:srgbClr val="103864"/>
              </a:buClr>
              <a:buSzPts val="2000"/>
              <a:buAutoNum type="arabicPeriod"/>
            </a:pP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Charges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endParaRPr lang="en-ID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Age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 panose="020B0604020202020204" charset="0"/>
                <a:ea typeface="Sora"/>
                <a:cs typeface="Sora" panose="020B0604020202020204" charset="0"/>
                <a:sym typeface="Sora"/>
              </a:rPr>
              <a:t>3. 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Berapa rata rata umur pada data tersebut?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= 38,61 tahun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Median</a:t>
            </a: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/nilai tengah =  38,44 tahun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Rata-rata umur pengguna asuransi adalah 38 tahun.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Mean of Age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fi-FI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6. Apakah rata rata umur perempuan dan laki-laki yang merokok sama?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dirty="0"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Kesimpulan: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b="1" dirty="0">
                <a:latin typeface="Sora" panose="020B0604020202020204" charset="0"/>
                <a:cs typeface="Sora" panose="020B0604020202020204" charset="0"/>
              </a:rPr>
              <a:t>Rata-rata umur perempuan dan laki-laki yang merokok sama, yaitu 38 tahun.</a:t>
            </a:r>
          </a:p>
          <a:p>
            <a:pPr marL="101600">
              <a:buClr>
                <a:srgbClr val="103864"/>
              </a:buClr>
              <a:buSzPts val="2000"/>
            </a:pPr>
            <a:endParaRPr lang="pt-BR" sz="2000" b="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>
              <a:buClr>
                <a:srgbClr val="103864"/>
              </a:buClr>
              <a:buSzPts val="2000"/>
            </a:pPr>
            <a:endParaRPr lang="pt-BR" sz="2000" b="0" i="0" dirty="0">
              <a:solidFill>
                <a:srgbClr val="000000"/>
              </a:solidFill>
              <a:effectLst/>
              <a:latin typeface="Sora" panose="020B0604020202020204" charset="0"/>
              <a:cs typeface="Sora" panose="020B0604020202020204" charset="0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6E4B-B279-C16A-3A6D-5C6D6D40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74" y="2128603"/>
            <a:ext cx="4587671" cy="3134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0276B6-1FC2-71DD-9519-4B2697E402D6}"/>
              </a:ext>
            </a:extLst>
          </p:cNvPr>
          <p:cNvSpPr txBox="1"/>
          <p:nvPr/>
        </p:nvSpPr>
        <p:spPr>
          <a:xfrm>
            <a:off x="5164110" y="3429000"/>
            <a:ext cx="6093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>
              <a:buClr>
                <a:srgbClr val="103864"/>
              </a:buClr>
              <a:buSzPts val="2000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Sora" panose="020B0604020202020204" charset="0"/>
                <a:cs typeface="Sora" panose="020B0604020202020204" charset="0"/>
              </a:rPr>
              <a:t>Rata-rata umur perempuan merokok = 38,61</a:t>
            </a:r>
          </a:p>
          <a:p>
            <a:pPr marL="101600">
              <a:buClr>
                <a:srgbClr val="103864"/>
              </a:buClr>
              <a:buSzPts val="2000"/>
            </a:pPr>
            <a:r>
              <a:rPr lang="pt-BR" sz="2000" dirty="0">
                <a:latin typeface="Sora" panose="020B0604020202020204" charset="0"/>
                <a:cs typeface="Sora" panose="020B0604020202020204" charset="0"/>
              </a:rPr>
              <a:t>Rata-rata umur laki-laki merokok = 38,44.</a:t>
            </a:r>
          </a:p>
          <a:p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42561740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2574</Words>
  <Application>Microsoft Office PowerPoint</Application>
  <PresentationFormat>Widescreen</PresentationFormat>
  <Paragraphs>299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Roboto Mono Light</vt:lpstr>
      <vt:lpstr>Sora</vt:lpstr>
      <vt:lpstr>Calibri</vt:lpstr>
      <vt:lpstr>Roboto Mono</vt:lpstr>
      <vt:lpstr>Bookman Old Style</vt:lpstr>
      <vt:lpstr>Roboto Mono Medium</vt:lpstr>
      <vt:lpstr>Arial</vt:lpstr>
      <vt:lpstr>Montserrat Light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Dataset</vt:lpstr>
      <vt:lpstr>Dataset</vt:lpstr>
      <vt:lpstr>Descriptive Statistics Analysis</vt:lpstr>
      <vt:lpstr>Mean of Age</vt:lpstr>
      <vt:lpstr>Mean of Age</vt:lpstr>
      <vt:lpstr>Mean of BMI</vt:lpstr>
      <vt:lpstr>Mean of BMI</vt:lpstr>
      <vt:lpstr>Mean of Charges </vt:lpstr>
      <vt:lpstr>Mean of Charges </vt:lpstr>
      <vt:lpstr>Analysis</vt:lpstr>
      <vt:lpstr>Categorical Variables Analysis</vt:lpstr>
      <vt:lpstr>Proporsion of smokers and non smokers</vt:lpstr>
      <vt:lpstr>Proporsion of users in each region</vt:lpstr>
      <vt:lpstr>Proporsion of smokers by gender </vt:lpstr>
      <vt:lpstr>Charges by gender</vt:lpstr>
      <vt:lpstr>Distribution in each region</vt:lpstr>
      <vt:lpstr>Analysis</vt:lpstr>
      <vt:lpstr>Continuous Variables Analysis</vt:lpstr>
      <vt:lpstr>Probability of someone has high charges given he’s a smoker</vt:lpstr>
      <vt:lpstr>Probability of someone has high charges by BMI</vt:lpstr>
      <vt:lpstr>Probability of someone has high charges by smoker status</vt:lpstr>
      <vt:lpstr>Probability of smoker has high charges</vt:lpstr>
      <vt:lpstr>Probability of charges by BMI</vt:lpstr>
      <vt:lpstr>Analysis</vt:lpstr>
      <vt:lpstr>Variables Correlation</vt:lpstr>
      <vt:lpstr>Correlation </vt:lpstr>
      <vt:lpstr>Correlation </vt:lpstr>
      <vt:lpstr>Correlation </vt:lpstr>
      <vt:lpstr>Correlation </vt:lpstr>
      <vt:lpstr>Correlation </vt:lpstr>
      <vt:lpstr>Analysis</vt:lpstr>
      <vt:lpstr>Hypothesis Testing</vt:lpstr>
      <vt:lpstr>Smoker’s charges are higher than non smoker’s</vt:lpstr>
      <vt:lpstr>Someone with BMI &gt; 25 has higher charges</vt:lpstr>
      <vt:lpstr>Male’s BMI is not different from female’s</vt:lpstr>
      <vt:lpstr>Male’s charges is higher than female’s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 </cp:lastModifiedBy>
  <cp:revision>43</cp:revision>
  <dcterms:created xsi:type="dcterms:W3CDTF">2022-06-30T03:08:43Z</dcterms:created>
  <dcterms:modified xsi:type="dcterms:W3CDTF">2022-10-08T05:34:25Z</dcterms:modified>
</cp:coreProperties>
</file>